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it-IT"/>
    </a:defPPr>
    <a:lvl1pPr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47838" indent="-1290638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495675" indent="-2581275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245100" indent="-3873500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992938" indent="-5164138" algn="l" defTabSz="1747838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1266" y="-2778"/>
      </p:cViewPr>
      <p:guideLst>
        <p:guide orient="horz" pos="11338"/>
        <p:guide pos="79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1774-AB1B-4A7E-9BF6-476FAE935A06}" type="datetimeFigureOut">
              <a:rPr lang="it-IT" smtClean="0"/>
              <a:pPr/>
              <a:t>12/11/2018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98F30-20ED-4BA9-8A96-C8D5CFB89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90117" y="11183254"/>
            <a:ext cx="21421329" cy="771661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80235" y="20399852"/>
            <a:ext cx="17641094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8496-1614-4F56-8061-401A76B78FB0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5D9DC-4A90-4FBC-96F7-0109FEB903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A7A8-DF89-42D2-8F48-00D157C9A659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1B24-B4C9-4422-987E-9EF56C7FE5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0359375" y="7566612"/>
            <a:ext cx="15624095" cy="16124049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73965" y="7566612"/>
            <a:ext cx="46465382" cy="16124049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FF70-8A3A-4086-ACC4-6F83CE317603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88CB7-B996-44D2-9667-591CBA4271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7C4D-3843-49C3-9CB8-183BD142B198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773B-E87A-4456-A92C-73DE708EE6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0750" y="23133168"/>
            <a:ext cx="21421329" cy="7149948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90750" y="15258228"/>
            <a:ext cx="21421329" cy="7874940"/>
          </a:xfrm>
        </p:spPr>
        <p:txBody>
          <a:bodyPr anchor="b"/>
          <a:lstStyle>
            <a:lvl1pPr marL="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1pPr>
            <a:lvl2pPr marL="174860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21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82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442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0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AD8F7-932F-47CA-ACF2-3251761F66F6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97755-69D4-4443-B6F0-2B4D4FBAD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73967" y="44091351"/>
            <a:ext cx="31042552" cy="124715759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936543" y="44091351"/>
            <a:ext cx="31046926" cy="124715759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7143-0BBE-4F2D-82CF-576C2EAECBD5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B59B-8105-48EF-A935-70BC3CCD29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78" y="1441659"/>
            <a:ext cx="22681407" cy="5999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60078" y="8058277"/>
            <a:ext cx="11135067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60078" y="11416584"/>
            <a:ext cx="11135067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2802045" y="8058277"/>
            <a:ext cx="11139441" cy="3358306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2802045" y="11416584"/>
            <a:ext cx="11139441" cy="20741518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140F-61DA-4EA0-A422-72445AC200AC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9924-09E0-4B42-9065-3708AF28C6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42E75-EDFB-491D-8453-C5AAC402C075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7ACF-9340-4E09-B194-F611F1608F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96C43-9177-4EE7-B113-832E02244BFC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63F1C-52FE-4E36-B959-F885E1A564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0079" y="1433323"/>
            <a:ext cx="8291141" cy="6099956"/>
          </a:xfrm>
        </p:spPr>
        <p:txBody>
          <a:bodyPr anchor="b"/>
          <a:lstStyle>
            <a:lvl1pPr algn="l">
              <a:defRPr sz="76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3111" y="1433326"/>
            <a:ext cx="14088374" cy="30724779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60079" y="7533281"/>
            <a:ext cx="8291141" cy="24624823"/>
          </a:xfrm>
        </p:spPr>
        <p:txBody>
          <a:bodyPr/>
          <a:lstStyle>
            <a:lvl1pPr marL="0" indent="0">
              <a:buNone/>
              <a:defRPr sz="54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7EC5-0EDC-4724-BAEF-A3CC321160EB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C417-ACCD-4C08-897F-83EED497A8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39683" y="25199817"/>
            <a:ext cx="15120938" cy="2974981"/>
          </a:xfrm>
        </p:spPr>
        <p:txBody>
          <a:bodyPr anchor="b"/>
          <a:lstStyle>
            <a:lvl1pPr algn="l">
              <a:defRPr sz="76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939683" y="3216643"/>
            <a:ext cx="15120938" cy="21599843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607" indent="0">
              <a:buNone/>
              <a:defRPr sz="10700"/>
            </a:lvl2pPr>
            <a:lvl3pPr marL="3497214" indent="0">
              <a:buNone/>
              <a:defRPr sz="9200"/>
            </a:lvl3pPr>
            <a:lvl4pPr marL="5245821" indent="0">
              <a:buNone/>
              <a:defRPr sz="7600"/>
            </a:lvl4pPr>
            <a:lvl5pPr marL="6994428" indent="0">
              <a:buNone/>
              <a:defRPr sz="7600"/>
            </a:lvl5pPr>
            <a:lvl6pPr marL="8743036" indent="0">
              <a:buNone/>
              <a:defRPr sz="7600"/>
            </a:lvl6pPr>
            <a:lvl7pPr marL="10491643" indent="0">
              <a:buNone/>
              <a:defRPr sz="7600"/>
            </a:lvl7pPr>
            <a:lvl8pPr marL="12240250" indent="0">
              <a:buNone/>
              <a:defRPr sz="7600"/>
            </a:lvl8pPr>
            <a:lvl9pPr marL="13988857" indent="0">
              <a:buNone/>
              <a:defRPr sz="76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39683" y="28174797"/>
            <a:ext cx="15120938" cy="4224967"/>
          </a:xfrm>
        </p:spPr>
        <p:txBody>
          <a:bodyPr/>
          <a:lstStyle>
            <a:lvl1pPr marL="0" indent="0">
              <a:buNone/>
              <a:defRPr sz="5400"/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D493-89A0-491B-8221-BB2E4BC60406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93C1A-2D7C-4C6A-95F0-C861EF2FFF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>
                <a:alpha val="50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061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21" tIns="174861" rIns="349721" bIns="1748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260475" y="8399463"/>
            <a:ext cx="22680613" cy="2375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21" tIns="174861" rIns="349721" bIns="174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60475" y="33366075"/>
            <a:ext cx="5880100" cy="191770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 defTabSz="1748607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F3529-AF94-4D6E-8C7B-CDEED117EADB}" type="datetimeFigureOut">
              <a:rPr lang="it-IT"/>
              <a:pPr>
                <a:defRPr/>
              </a:pPr>
              <a:t>12/11/2018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610600" y="33366075"/>
            <a:ext cx="7980363" cy="191770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ctr" defTabSz="1748607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8060988" y="33366075"/>
            <a:ext cx="5880100" cy="191770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r" defTabSz="1748607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47CD6-9CC2-4A5B-B4FB-400130D07D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47838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747838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1747838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1747838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1747838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1747838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1747838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1747838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1747838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defTabSz="17478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17478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388" indent="-873125" algn="l" defTabSz="17478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defTabSz="17478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650" indent="-873125" algn="l" defTabSz="17478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17339" indent="-874304" algn="l" defTabSz="1748607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5946" indent="-874304" algn="l" defTabSz="1748607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4553" indent="-874304" algn="l" defTabSz="1748607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3161" indent="-874304" algn="l" defTabSz="1748607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l" defTabSz="1748607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29025" y="111125"/>
            <a:ext cx="19373850" cy="26892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t-IT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Implementazione </a:t>
            </a:r>
            <a:r>
              <a:rPr lang="it-IT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Progetto </a:t>
            </a:r>
            <a:r>
              <a:rPr lang="it-IT" sz="6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ACAP (Ambulatorio di Continuità Assistenziale Pediatrica) nella Zona Distretto Pratese</a:t>
            </a:r>
          </a:p>
        </p:txBody>
      </p:sp>
      <p:sp>
        <p:nvSpPr>
          <p:cNvPr id="13315" name="Sottotitolo 2"/>
          <p:cNvSpPr>
            <a:spLocks noGrp="1"/>
          </p:cNvSpPr>
          <p:nvPr>
            <p:ph type="subTitle" idx="1"/>
          </p:nvPr>
        </p:nvSpPr>
        <p:spPr>
          <a:xfrm>
            <a:off x="0" y="34945638"/>
            <a:ext cx="25201563" cy="1081087"/>
          </a:xfrm>
          <a:solidFill>
            <a:srgbClr val="FFC000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tIns="82800" bIns="82800"/>
          <a:lstStyle/>
          <a:p>
            <a:pPr eaLnBrk="1" hangingPunct="1"/>
            <a:r>
              <a:rPr lang="it-IT" sz="4800" i="1" dirty="0" smtClean="0">
                <a:solidFill>
                  <a:schemeClr val="tx1"/>
                </a:solidFill>
              </a:rPr>
              <a:t>44° Congresso Nazionale ANMDO 19-21 novembre 2018 Padova</a:t>
            </a:r>
          </a:p>
        </p:txBody>
      </p:sp>
      <p:pic>
        <p:nvPicPr>
          <p:cNvPr id="13316" name="Immagin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79388"/>
            <a:ext cx="4186238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CasellaDiTesto 4"/>
          <p:cNvSpPr txBox="1">
            <a:spLocks noChangeArrowheads="1"/>
          </p:cNvSpPr>
          <p:nvPr/>
        </p:nvSpPr>
        <p:spPr bwMode="auto">
          <a:xfrm>
            <a:off x="5837238" y="2847975"/>
            <a:ext cx="1503084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400" dirty="0" err="1" smtClean="0">
                <a:latin typeface="Calibri" pitchFamily="34" charset="0"/>
              </a:rPr>
              <a:t>Zanobini</a:t>
            </a:r>
            <a:r>
              <a:rPr lang="it-IT" sz="4400" dirty="0" smtClean="0">
                <a:latin typeface="Calibri" pitchFamily="34" charset="0"/>
              </a:rPr>
              <a:t> P</a:t>
            </a:r>
            <a:r>
              <a:rPr lang="it-IT" sz="4400" dirty="0" smtClean="0">
                <a:latin typeface="Calibri" pitchFamily="34" charset="0"/>
              </a:rPr>
              <a:t> </a:t>
            </a:r>
            <a:r>
              <a:rPr lang="it-IT" sz="4400" baseline="30000" dirty="0" smtClean="0">
                <a:latin typeface="Calibri" pitchFamily="34" charset="0"/>
              </a:rPr>
              <a:t>1</a:t>
            </a:r>
            <a:r>
              <a:rPr lang="it-IT" sz="4400" dirty="0" smtClean="0">
                <a:latin typeface="Calibri" pitchFamily="34" charset="0"/>
              </a:rPr>
              <a:t>, </a:t>
            </a:r>
            <a:r>
              <a:rPr lang="it-IT" sz="4400" dirty="0" err="1" smtClean="0">
                <a:latin typeface="Calibri" pitchFamily="34" charset="0"/>
              </a:rPr>
              <a:t>Sinisgalli</a:t>
            </a:r>
            <a:r>
              <a:rPr lang="it-IT" sz="4400" dirty="0" smtClean="0">
                <a:latin typeface="Calibri" pitchFamily="34" charset="0"/>
              </a:rPr>
              <a:t> E</a:t>
            </a:r>
            <a:r>
              <a:rPr lang="it-IT" sz="4400" baseline="30000" dirty="0">
                <a:latin typeface="Calibri" pitchFamily="34" charset="0"/>
              </a:rPr>
              <a:t>2</a:t>
            </a:r>
            <a:r>
              <a:rPr lang="it-IT" sz="4400" dirty="0" smtClean="0">
                <a:latin typeface="Calibri" pitchFamily="34" charset="0"/>
              </a:rPr>
              <a:t>,  Fabrizio Chiesi</a:t>
            </a:r>
            <a:r>
              <a:rPr lang="it-IT" sz="4400" baseline="30000" dirty="0" smtClean="0">
                <a:latin typeface="Calibri" pitchFamily="34" charset="0"/>
              </a:rPr>
              <a:t>3</a:t>
            </a:r>
            <a:r>
              <a:rPr lang="it-IT" sz="4400" dirty="0" smtClean="0">
                <a:latin typeface="Calibri" pitchFamily="34" charset="0"/>
              </a:rPr>
              <a:t> , </a:t>
            </a:r>
            <a:r>
              <a:rPr lang="it-IT" sz="4400" dirty="0" err="1" smtClean="0">
                <a:latin typeface="Calibri" pitchFamily="34" charset="0"/>
              </a:rPr>
              <a:t>Pecchioli</a:t>
            </a:r>
            <a:r>
              <a:rPr lang="it-IT" sz="4400" dirty="0" smtClean="0">
                <a:latin typeface="Calibri" pitchFamily="34" charset="0"/>
              </a:rPr>
              <a:t> A</a:t>
            </a:r>
            <a:r>
              <a:rPr lang="it-IT" sz="4400" baseline="30000" dirty="0" smtClean="0">
                <a:latin typeface="Calibri" pitchFamily="34" charset="0"/>
              </a:rPr>
              <a:t>4</a:t>
            </a:r>
            <a:r>
              <a:rPr lang="it-IT" sz="4400" dirty="0" smtClean="0">
                <a:latin typeface="Calibri" pitchFamily="34" charset="0"/>
              </a:rPr>
              <a:t>,  Tattini L</a:t>
            </a:r>
            <a:r>
              <a:rPr lang="it-IT" sz="4400" baseline="30000" dirty="0" smtClean="0">
                <a:latin typeface="Calibri" pitchFamily="34" charset="0"/>
              </a:rPr>
              <a:t>5</a:t>
            </a:r>
            <a:endParaRPr lang="it-IT" sz="4400" dirty="0">
              <a:latin typeface="Calibri" pitchFamily="34" charset="0"/>
            </a:endParaRPr>
          </a:p>
        </p:txBody>
      </p:sp>
      <p:pic>
        <p:nvPicPr>
          <p:cNvPr id="13318" name="Immagin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29775" y="206375"/>
            <a:ext cx="269716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CasellaDiTesto 10"/>
          <p:cNvSpPr txBox="1">
            <a:spLocks noChangeArrowheads="1"/>
          </p:cNvSpPr>
          <p:nvPr/>
        </p:nvSpPr>
        <p:spPr bwMode="auto">
          <a:xfrm flipH="1">
            <a:off x="1588" y="3560763"/>
            <a:ext cx="248554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dirty="0" smtClean="0">
                <a:latin typeface="Calibri" pitchFamily="34" charset="0"/>
              </a:rPr>
              <a:t>2 Medico SOC DSPO </a:t>
            </a:r>
            <a:r>
              <a:rPr lang="it-IT" sz="2800" dirty="0" err="1" smtClean="0">
                <a:latin typeface="Calibri" pitchFamily="34" charset="0"/>
              </a:rPr>
              <a:t>S.Stefano</a:t>
            </a:r>
            <a:r>
              <a:rPr lang="it-IT" sz="2800" dirty="0" smtClean="0">
                <a:latin typeface="Calibri" pitchFamily="34" charset="0"/>
              </a:rPr>
              <a:t> Prato, AUSL Toscana Centro; </a:t>
            </a:r>
            <a:r>
              <a:rPr lang="it-IT" sz="2800" dirty="0" smtClean="0">
                <a:latin typeface="Calibri" pitchFamily="34" charset="0"/>
              </a:rPr>
              <a:t>1-3 </a:t>
            </a:r>
            <a:r>
              <a:rPr lang="it-IT" sz="2800" dirty="0" smtClean="0">
                <a:latin typeface="Calibri" pitchFamily="34" charset="0"/>
              </a:rPr>
              <a:t>Medico specializzando, Scuola di Specializzazione in Igiene e Medicina Preventiva Università di Firenze</a:t>
            </a:r>
            <a:endParaRPr lang="it-IT" sz="2800" dirty="0">
              <a:latin typeface="Calibri" pitchFamily="34" charset="0"/>
            </a:endParaRPr>
          </a:p>
          <a:p>
            <a:pPr algn="ctr"/>
            <a:r>
              <a:rPr lang="it-IT" sz="2800" dirty="0" smtClean="0">
                <a:latin typeface="Calibri" pitchFamily="34" charset="0"/>
              </a:rPr>
              <a:t>4 Direttore SOS </a:t>
            </a:r>
            <a:r>
              <a:rPr lang="it-IT" sz="2800" dirty="0" smtClean="0">
                <a:latin typeface="Calibri" pitchFamily="34" charset="0"/>
              </a:rPr>
              <a:t>Cure </a:t>
            </a:r>
            <a:r>
              <a:rPr lang="it-IT" sz="2800" dirty="0" smtClean="0">
                <a:latin typeface="Calibri" pitchFamily="34" charset="0"/>
              </a:rPr>
              <a:t>Primarie, </a:t>
            </a:r>
            <a:r>
              <a:rPr lang="it-IT" sz="2800" dirty="0">
                <a:latin typeface="Calibri" pitchFamily="34" charset="0"/>
              </a:rPr>
              <a:t>AUSL Toscana </a:t>
            </a:r>
            <a:r>
              <a:rPr lang="it-IT" sz="2800" dirty="0" smtClean="0">
                <a:latin typeface="Calibri" pitchFamily="34" charset="0"/>
              </a:rPr>
              <a:t>Centro; 5 Direttore SOSD Coordinamento Sanitario </a:t>
            </a:r>
            <a:r>
              <a:rPr lang="it-IT" sz="2800" dirty="0" smtClean="0">
                <a:latin typeface="Calibri" pitchFamily="34" charset="0"/>
              </a:rPr>
              <a:t>servizi </a:t>
            </a:r>
            <a:r>
              <a:rPr lang="it-IT" sz="2800" dirty="0" smtClean="0">
                <a:latin typeface="Calibri" pitchFamily="34" charset="0"/>
              </a:rPr>
              <a:t>Zona Prato AUSL </a:t>
            </a:r>
            <a:r>
              <a:rPr lang="it-IT" sz="2800" dirty="0">
                <a:latin typeface="Calibri" pitchFamily="34" charset="0"/>
              </a:rPr>
              <a:t>Toscana </a:t>
            </a:r>
            <a:r>
              <a:rPr lang="it-IT" sz="2800" dirty="0" smtClean="0">
                <a:latin typeface="Calibri" pitchFamily="34" charset="0"/>
              </a:rPr>
              <a:t>Centro</a:t>
            </a:r>
            <a:endParaRPr lang="it-IT" sz="2800" dirty="0">
              <a:latin typeface="Calibri" pitchFamily="34" charset="0"/>
            </a:endParaRPr>
          </a:p>
        </p:txBody>
      </p:sp>
      <p:sp>
        <p:nvSpPr>
          <p:cNvPr id="13320" name="Rettangolo 12"/>
          <p:cNvSpPr>
            <a:spLocks noChangeArrowheads="1"/>
          </p:cNvSpPr>
          <p:nvPr/>
        </p:nvSpPr>
        <p:spPr bwMode="auto">
          <a:xfrm>
            <a:off x="506413" y="5386388"/>
            <a:ext cx="238109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4000" dirty="0" smtClean="0">
                <a:latin typeface="+mj-lt"/>
              </a:rPr>
              <a:t>La Legge Regionale n.1227/2012 identifica la soglia di 2500 accessi pediatrici/anno per l’attivazione di specifiche iniziative di continuità assistenziale pediatrica. Il Pronto Soccorso (PS) dell’Ospedale di Prato, ha registrato i seguenti 17.512 accessi nella fascia di età 0-15 anni nel 2016, e 18139 accessi nel 2017. Inoltre gli accessi pediatrici del fine settimana sono stati superiori a quelli degli altri giorni: per il 2016 una media di 2222 accessi/anno infrasettimanali contro i 3200/anno del fine settimana, per il 2017 2486 accessi/anno infrasettimanali e 3345 accessi/anno nel fine settimana. Sulla base di questi volumi, si è deciso di avviare un ambulatorio per la gestione dei casi pediatrici non urgenti, che rappresentano circa il 36% degli accessi pediatrici in PS, con la finalità di migliorare l’appropriatezza di utilizzo del PS, l’integrazione e la collaborazione tra Pediatria ospedaliera e Pediatria convenzionata, e rispondere alla crescente domanda di assistenza pediatrica da parte delle famiglie nei giorni prefestivi e festivi.</a:t>
            </a:r>
            <a:endParaRPr lang="it-IT" sz="4000" dirty="0">
              <a:latin typeface="+mj-lt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71475" y="4805364"/>
            <a:ext cx="24031575" cy="538162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7486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dirty="0">
                <a:solidFill>
                  <a:schemeClr val="bg1"/>
                </a:solidFill>
              </a:rPr>
              <a:t>Introduzione</a:t>
            </a:r>
          </a:p>
        </p:txBody>
      </p:sp>
      <p:sp>
        <p:nvSpPr>
          <p:cNvPr id="13322" name="Rettangolo 14"/>
          <p:cNvSpPr>
            <a:spLocks noChangeArrowheads="1"/>
          </p:cNvSpPr>
          <p:nvPr/>
        </p:nvSpPr>
        <p:spPr bwMode="auto">
          <a:xfrm>
            <a:off x="514350" y="12374563"/>
            <a:ext cx="2432526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400" dirty="0" smtClean="0"/>
              <a:t>L’ACAP è attivo con turni di 3 ore: un turno pomeridiano i prefestivi, due turni mattina e pomeriggio nei festivi; sono previsti è 6 accessi l’ora. E’presente un pediatra convenzionato, che lavora sul gestionale  di PS attualmente in uso, e un infermiere ospedaliero. L’attività è svolta al poliambulatorio, in ambulatori pediatrici adeguatamente attrezzati, e in prossimità del PS, seguendo un percorso opportunamente segnalato dal PS.</a:t>
            </a:r>
          </a:p>
          <a:p>
            <a:r>
              <a:rPr lang="it-IT" sz="3400" dirty="0" smtClean="0"/>
              <a:t>L’accesso al servizio avviene attraverso il triage del PS, che invia all’ambulatorio i pazienti con codice di ingresso bianco e azzurro, con la possibilità di invio di codici verdi rivalutati in azzurri dal PS Pediatrico. Sono escluse dall’invio all’ACAP le seguenti tipologie di pazienti: lattanti febbrili; codifica in ingresso rosso-giallo; percorso Codice Rosa; </a:t>
            </a:r>
            <a:r>
              <a:rPr lang="it-IT" sz="3400" dirty="0" err="1" smtClean="0"/>
              <a:t>Pediatric</a:t>
            </a:r>
            <a:r>
              <a:rPr lang="it-IT" sz="3400" dirty="0" smtClean="0"/>
              <a:t> </a:t>
            </a:r>
            <a:r>
              <a:rPr lang="it-IT" sz="3400" dirty="0" err="1" smtClean="0"/>
              <a:t>Assessment</a:t>
            </a:r>
            <a:r>
              <a:rPr lang="it-IT" sz="3400" dirty="0" smtClean="0"/>
              <a:t> </a:t>
            </a:r>
            <a:r>
              <a:rPr lang="it-IT" sz="3400" dirty="0" err="1" smtClean="0"/>
              <a:t>Triangle</a:t>
            </a:r>
            <a:r>
              <a:rPr lang="it-IT" sz="3400" dirty="0" smtClean="0"/>
              <a:t> compromesso; pazienti barellati con complessità assistenziale </a:t>
            </a:r>
            <a:r>
              <a:rPr lang="it-IT" sz="3400" dirty="0" err="1" smtClean="0"/>
              <a:t>medio-alta</a:t>
            </a:r>
            <a:r>
              <a:rPr lang="it-IT" sz="3400" dirty="0" smtClean="0"/>
              <a:t>; traumi; dolore addominale chirurgico; non identificati. Il triage valuta la disponibilità dell’ambulatorio e qualora i posti fossero tutti occupati, invia gli ulteriori pazienti al PS pediatrico secondo la consueta modalità. Non è prevista l’effettuazione di esami diagnostici o la somministrazione di farmaci; in caso di problematiche cliniche che necessitino di un approfondimento diagnostico, il pediatra dell’ACAP può rivolgersi direttamente al collega del PS pediatrico per il trasferimento del piccolo paziente</a:t>
            </a:r>
            <a:endParaRPr lang="it-IT" sz="3400" dirty="0">
              <a:latin typeface="Calibri" pitchFamily="34" charset="0"/>
            </a:endParaRPr>
          </a:p>
        </p:txBody>
      </p:sp>
      <p:sp>
        <p:nvSpPr>
          <p:cNvPr id="13461" name="Rettangolo 19"/>
          <p:cNvSpPr>
            <a:spLocks noChangeArrowheads="1"/>
          </p:cNvSpPr>
          <p:nvPr/>
        </p:nvSpPr>
        <p:spPr bwMode="auto">
          <a:xfrm>
            <a:off x="250825" y="28203525"/>
            <a:ext cx="245808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600" dirty="0" smtClean="0"/>
              <a:t>L’attività è partita il 13 Ottobre 2018, con un adesione di 20 su 34 pediatri convenzionati della zona pratese. </a:t>
            </a:r>
          </a:p>
          <a:p>
            <a:r>
              <a:rPr lang="it-IT" sz="3600" dirty="0" smtClean="0"/>
              <a:t>E’ prevista una fase sperimentale di 6 mesi, con una prima valutazione a 3 mesi per identificare eventuali criticità e valutare i seguenti indicatori:</a:t>
            </a:r>
          </a:p>
          <a:p>
            <a:r>
              <a:rPr lang="it-IT" sz="3600" dirty="0" smtClean="0"/>
              <a:t>- numero di visite complessivamente effettuate dall’ ACAP e relativa percentuale di saturazione delle agende ACAP (almeno 90% dei posti disponibili)</a:t>
            </a:r>
          </a:p>
          <a:p>
            <a:r>
              <a:rPr lang="it-IT" sz="3600" dirty="0" smtClean="0"/>
              <a:t>- numero di prestazioni effettuate dall’ACAP con conclusione del percorso e invio a domicilio sul totale delle prestazioni erogate (almeno 80% delle prestazione senza re-invio al PS pediatrico).</a:t>
            </a:r>
          </a:p>
          <a:p>
            <a:r>
              <a:rPr lang="it-IT" sz="3600" dirty="0" smtClean="0"/>
              <a:t> </a:t>
            </a:r>
          </a:p>
          <a:p>
            <a:r>
              <a:rPr lang="it-IT" sz="3600" dirty="0" smtClean="0"/>
              <a:t>Nelle prime 3 settimane di attività sono stati registrati sul gestionale di PS 128 accessi così distribuiti: 96.1% dimessi a domicilio (123), 1.6 % inviati ad ambulatorio (2), 2.4% dimessi con un piano assistenza domiciliare (3). I codici triage inviati sono stati: 82.8% </a:t>
            </a:r>
            <a:r>
              <a:rPr lang="it-IT" sz="3600" dirty="0" err="1" smtClean="0"/>
              <a:t>azzurri-urgenza</a:t>
            </a:r>
            <a:r>
              <a:rPr lang="it-IT" sz="3600" dirty="0" smtClean="0"/>
              <a:t> minore, 8.6% verdi-urgenza differibile (rivalutati dal PS pediatrico), 7.8% bianchi-non urgenza.</a:t>
            </a:r>
            <a:endParaRPr lang="it-IT" sz="3600" dirty="0"/>
          </a:p>
        </p:txBody>
      </p:sp>
      <p:sp>
        <p:nvSpPr>
          <p:cNvPr id="18" name="Rettangolo 17"/>
          <p:cNvSpPr/>
          <p:nvPr/>
        </p:nvSpPr>
        <p:spPr>
          <a:xfrm>
            <a:off x="428625" y="11639550"/>
            <a:ext cx="24204614" cy="647700"/>
          </a:xfrm>
          <a:prstGeom prst="rect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7486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dirty="0">
                <a:solidFill>
                  <a:schemeClr val="bg1"/>
                </a:solidFill>
              </a:rPr>
              <a:t>Materiali e metodi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58031" y="27482800"/>
            <a:ext cx="24587944" cy="61230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7486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dirty="0">
                <a:solidFill>
                  <a:schemeClr val="bg1"/>
                </a:solidFill>
              </a:rPr>
              <a:t>Risultati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52015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06967" y="18872807"/>
          <a:ext cx="9280008" cy="7416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di Microsoft Office PowerPoint" r:id="rId5" imgW="6399250" imgH="4799242" progId="">
                  <p:embed/>
                </p:oleObj>
              </mc:Choice>
              <mc:Fallback>
                <p:oleObj name="Diapositiva di Microsoft Office PowerPoint" r:id="rId5" imgW="6399250" imgH="479924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967" y="18872807"/>
                        <a:ext cx="9280008" cy="741619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10458450" y="18859500"/>
          <a:ext cx="14371902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5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5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254">
                <a:tc gridSpan="2">
                  <a:txBody>
                    <a:bodyPr/>
                    <a:lstStyle/>
                    <a:p>
                      <a:pPr algn="ctr"/>
                      <a:r>
                        <a:rPr lang="it-IT" sz="5400" dirty="0" smtClean="0"/>
                        <a:t>Criteri di invio</a:t>
                      </a:r>
                      <a:endParaRPr lang="it-IT" sz="54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4254">
                <a:tc gridSpan="2">
                  <a:txBody>
                    <a:bodyPr/>
                    <a:lstStyle/>
                    <a:p>
                      <a:pPr algn="ctr"/>
                      <a:r>
                        <a:rPr lang="it-IT" sz="5400" baseline="0" dirty="0" smtClean="0"/>
                        <a:t> </a:t>
                      </a:r>
                      <a:r>
                        <a:rPr lang="it-IT" sz="4400" baseline="0" dirty="0" smtClean="0"/>
                        <a:t>Codici di ingresso in triage bianco - azzurro</a:t>
                      </a:r>
                      <a:endParaRPr lang="it-IT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254">
                <a:tc gridSpan="2">
                  <a:txBody>
                    <a:bodyPr/>
                    <a:lstStyle/>
                    <a:p>
                      <a:pPr marL="0" algn="ctr" defTabSz="1748607" rtl="0" eaLnBrk="1" latinLnBrk="0" hangingPunct="1"/>
                      <a:r>
                        <a:rPr lang="it-IT" sz="5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Criteri di esclusione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997">
                <a:tc>
                  <a:txBody>
                    <a:bodyPr/>
                    <a:lstStyle/>
                    <a:p>
                      <a:r>
                        <a:rPr lang="it-IT" sz="4400" dirty="0" smtClean="0"/>
                        <a:t>Lattante  febbrile (&lt;5 mesi)</a:t>
                      </a:r>
                      <a:endParaRPr lang="it-IT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4400" dirty="0" err="1" smtClean="0"/>
                        <a:t>Pz</a:t>
                      </a:r>
                      <a:r>
                        <a:rPr lang="it-IT" sz="4400" dirty="0" smtClean="0"/>
                        <a:t> barellati con complessità </a:t>
                      </a:r>
                      <a:r>
                        <a:rPr lang="it-IT" sz="4400" dirty="0" err="1" smtClean="0"/>
                        <a:t>medio-alta</a:t>
                      </a:r>
                      <a:endParaRPr lang="it-IT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997">
                <a:tc>
                  <a:txBody>
                    <a:bodyPr/>
                    <a:lstStyle/>
                    <a:p>
                      <a:r>
                        <a:rPr lang="it-IT" sz="4400" dirty="0" smtClean="0"/>
                        <a:t>Codifica in ingresso rosso-giallo</a:t>
                      </a:r>
                      <a:endParaRPr lang="it-IT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4400" dirty="0" smtClean="0"/>
                        <a:t>Traumatologia</a:t>
                      </a:r>
                      <a:endParaRPr lang="it-IT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5211">
                <a:tc>
                  <a:txBody>
                    <a:bodyPr/>
                    <a:lstStyle/>
                    <a:p>
                      <a:r>
                        <a:rPr lang="it-IT" sz="4400" dirty="0" err="1" smtClean="0"/>
                        <a:t>Pz</a:t>
                      </a:r>
                      <a:r>
                        <a:rPr lang="it-IT" sz="4400" dirty="0" smtClean="0"/>
                        <a:t> con percorso codice</a:t>
                      </a:r>
                      <a:r>
                        <a:rPr lang="it-IT" sz="4400" baseline="0" dirty="0" smtClean="0"/>
                        <a:t> rosa</a:t>
                      </a:r>
                      <a:endParaRPr lang="it-IT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4400" dirty="0" smtClean="0"/>
                        <a:t>Dolore addominale chirurgico</a:t>
                      </a:r>
                      <a:endParaRPr lang="it-IT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6783">
                <a:tc>
                  <a:txBody>
                    <a:bodyPr/>
                    <a:lstStyle/>
                    <a:p>
                      <a:r>
                        <a:rPr lang="it-IT" sz="4400" i="1" dirty="0" err="1" smtClean="0"/>
                        <a:t>Pediatric</a:t>
                      </a:r>
                      <a:r>
                        <a:rPr lang="it-IT" sz="4400" i="1" dirty="0" smtClean="0"/>
                        <a:t> </a:t>
                      </a:r>
                      <a:r>
                        <a:rPr lang="it-IT" sz="4400" i="1" dirty="0" err="1" smtClean="0"/>
                        <a:t>Assesment</a:t>
                      </a:r>
                      <a:r>
                        <a:rPr lang="it-IT" sz="4400" i="1" dirty="0" smtClean="0"/>
                        <a:t> </a:t>
                      </a:r>
                      <a:r>
                        <a:rPr lang="it-IT" sz="4400" i="1" dirty="0" err="1" smtClean="0"/>
                        <a:t>Triangle</a:t>
                      </a:r>
                      <a:r>
                        <a:rPr lang="it-IT" sz="4400" i="1" dirty="0" smtClean="0"/>
                        <a:t> </a:t>
                      </a:r>
                      <a:r>
                        <a:rPr lang="it-IT" sz="4400" dirty="0" smtClean="0"/>
                        <a:t>compromesso in 1 o più dei tre assi</a:t>
                      </a:r>
                      <a:endParaRPr lang="it-IT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4400" dirty="0" err="1" smtClean="0"/>
                        <a:t>Pz</a:t>
                      </a:r>
                      <a:r>
                        <a:rPr lang="it-IT" sz="4400" dirty="0" smtClean="0"/>
                        <a:t> non identificato</a:t>
                      </a:r>
                      <a:endParaRPr lang="it-IT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>
          <a:xfrm>
            <a:off x="1521857" y="26342886"/>
            <a:ext cx="7850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7486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dirty="0" smtClean="0"/>
              <a:t>Fig. 1 Cartellonistica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647</Words>
  <Application>Microsoft Office PowerPoint</Application>
  <PresentationFormat>Personalizzato</PresentationFormat>
  <Paragraphs>29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di Office</vt:lpstr>
      <vt:lpstr>Diapositiva di Microsoft Office PowerPoint</vt:lpstr>
      <vt:lpstr>Implementazione Progetto ACAP (Ambulatorio di Continuità Assistenziale Pediatrica) nella Zona Distretto Pratese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riorganizzazione della specialistica ambulatoriale nell’Azienda USL Toscana Centro</dc:title>
  <dc:creator>Ersilia Sinisgalli</dc:creator>
  <cp:lastModifiedBy>Laura Tattini</cp:lastModifiedBy>
  <cp:revision>21</cp:revision>
  <dcterms:created xsi:type="dcterms:W3CDTF">2017-09-30T15:04:10Z</dcterms:created>
  <dcterms:modified xsi:type="dcterms:W3CDTF">2018-11-12T14:15:37Z</dcterms:modified>
</cp:coreProperties>
</file>