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32" r:id="rId1"/>
  </p:sldMasterIdLst>
  <p:notesMasterIdLst>
    <p:notesMasterId r:id="rId3"/>
  </p:notesMasterIdLst>
  <p:sldIdLst>
    <p:sldId id="263" r:id="rId2"/>
  </p:sldIdLst>
  <p:sldSz cx="25201563" cy="35999738"/>
  <p:notesSz cx="6797675" cy="9926638"/>
  <p:defaultTextStyle>
    <a:defPPr>
      <a:defRPr lang="it-IT"/>
    </a:defPPr>
    <a:lvl1pPr marL="0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607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214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5821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4428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036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1643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0250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8857" algn="l" defTabSz="174860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5357"/>
    <a:srgbClr val="FF7C80"/>
    <a:srgbClr val="FF6699"/>
    <a:srgbClr val="FF3399"/>
    <a:srgbClr val="CC66FF"/>
    <a:srgbClr val="FF9F9F"/>
    <a:srgbClr val="FFCCCC"/>
    <a:srgbClr val="CCFF66"/>
    <a:srgbClr val="FFCC66"/>
    <a:srgbClr val="FFFF66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5497" autoAdjust="0"/>
  </p:normalViewPr>
  <p:slideViewPr>
    <p:cSldViewPr snapToObjects="1">
      <p:cViewPr>
        <p:scale>
          <a:sx n="30" d="100"/>
          <a:sy n="30" d="100"/>
        </p:scale>
        <p:origin x="-3096" y="-200"/>
      </p:cViewPr>
      <p:guideLst>
        <p:guide orient="horz" pos="11338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E9D94CA5-5F1E-4CC9-BCA3-F385171236E4}" type="datetimeFigureOut">
              <a:rPr lang="it-IT" smtClean="0"/>
              <a:pPr/>
              <a:t>29-10-2018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97088" y="744538"/>
            <a:ext cx="2603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351"/>
            <a:ext cx="5438140" cy="4466591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118"/>
            <a:ext cx="2945659" cy="49593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9118"/>
            <a:ext cx="2945659" cy="49593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646AAEDF-E0CF-4E9C-AA19-ACFDAC95FB95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032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AAEDF-E0CF-4E9C-AA19-ACFDAC95FB95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993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298645"/>
            <a:ext cx="25201563" cy="1570109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5201563" cy="2029864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3922791"/>
            <a:ext cx="25201563" cy="119999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8399939"/>
            <a:ext cx="25201563" cy="2679980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1892" y="26522356"/>
            <a:ext cx="15536030" cy="4630512"/>
          </a:xfrm>
        </p:spPr>
        <p:txBody>
          <a:bodyPr>
            <a:normAutofit/>
          </a:bodyPr>
          <a:lstStyle>
            <a:lvl1pPr marL="0" indent="0" algn="l">
              <a:buNone/>
              <a:defRPr sz="8400">
                <a:solidFill>
                  <a:schemeClr val="tx2"/>
                </a:solidFill>
              </a:defRPr>
            </a:lvl1pPr>
            <a:lvl2pPr marL="1748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1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8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3317" y="16442350"/>
            <a:ext cx="19775816" cy="9412882"/>
          </a:xfrm>
          <a:effectLst/>
        </p:spPr>
        <p:txBody>
          <a:bodyPr>
            <a:noAutofit/>
          </a:bodyPr>
          <a:lstStyle>
            <a:lvl1pPr marL="2448050" indent="-1748607" algn="l">
              <a:defRPr sz="207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0326" y="3839967"/>
            <a:ext cx="17641094" cy="1823986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79845" y="1976456"/>
            <a:ext cx="5670352" cy="2749764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61511" y="3839970"/>
            <a:ext cx="13309884" cy="2569392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150195" y="3839972"/>
            <a:ext cx="17641094" cy="1823986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0298645"/>
            <a:ext cx="25201563" cy="15701093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201563" cy="2029864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922791"/>
            <a:ext cx="25201563" cy="119999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8399939"/>
            <a:ext cx="25201563" cy="2679980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3641" y="11404893"/>
            <a:ext cx="16444588" cy="12720884"/>
          </a:xfrm>
          <a:effectLst/>
        </p:spPr>
        <p:txBody>
          <a:bodyPr anchor="b"/>
          <a:lstStyle>
            <a:lvl1pPr algn="r">
              <a:defRPr sz="17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3994" y="24186233"/>
            <a:ext cx="16455138" cy="4385585"/>
          </a:xfrm>
        </p:spPr>
        <p:txBody>
          <a:bodyPr anchor="t"/>
          <a:lstStyle>
            <a:lvl1pPr marL="0" indent="0" algn="r">
              <a:buNone/>
              <a:defRPr sz="7600">
                <a:solidFill>
                  <a:schemeClr val="tx2"/>
                </a:solidFill>
              </a:defRPr>
            </a:lvl1pPr>
            <a:lvl2pPr marL="174860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21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582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442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03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164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02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885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150193" y="3839967"/>
            <a:ext cx="9223772" cy="1823986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2802394" y="3839972"/>
            <a:ext cx="9223772" cy="1823986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50195" y="3839972"/>
            <a:ext cx="9223772" cy="335830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92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748607" indent="0">
              <a:buNone/>
              <a:defRPr sz="7600" b="1"/>
            </a:lvl2pPr>
            <a:lvl3pPr marL="3497214" indent="0">
              <a:buNone/>
              <a:defRPr sz="6900" b="1"/>
            </a:lvl3pPr>
            <a:lvl4pPr marL="5245821" indent="0">
              <a:buNone/>
              <a:defRPr sz="6100" b="1"/>
            </a:lvl4pPr>
            <a:lvl5pPr marL="6994428" indent="0">
              <a:buNone/>
              <a:defRPr sz="6100" b="1"/>
            </a:lvl5pPr>
            <a:lvl6pPr marL="8743036" indent="0">
              <a:buNone/>
              <a:defRPr sz="6100" b="1"/>
            </a:lvl6pPr>
            <a:lvl7pPr marL="10491643" indent="0">
              <a:buNone/>
              <a:defRPr sz="6100" b="1"/>
            </a:lvl7pPr>
            <a:lvl8pPr marL="12240250" indent="0">
              <a:buNone/>
              <a:defRPr sz="6100" b="1"/>
            </a:lvl8pPr>
            <a:lvl9pPr marL="13988857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7256" y="7350745"/>
            <a:ext cx="9223772" cy="14399895"/>
          </a:xfrm>
        </p:spPr>
        <p:txBody>
          <a:bodyPr>
            <a:normAutofit/>
          </a:bodyPr>
          <a:lstStyle>
            <a:lvl1pPr>
              <a:defRPr sz="6900"/>
            </a:lvl1pPr>
            <a:lvl2pPr>
              <a:defRPr sz="6900"/>
            </a:lvl2pPr>
            <a:lvl3pPr>
              <a:defRPr sz="61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8320" y="3839972"/>
            <a:ext cx="9223772" cy="335830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92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748607" indent="0">
              <a:buNone/>
              <a:defRPr sz="7600" b="1"/>
            </a:lvl2pPr>
            <a:lvl3pPr marL="3497214" indent="0">
              <a:buNone/>
              <a:defRPr sz="6900" b="1"/>
            </a:lvl3pPr>
            <a:lvl4pPr marL="5245821" indent="0">
              <a:buNone/>
              <a:defRPr sz="6100" b="1"/>
            </a:lvl4pPr>
            <a:lvl5pPr marL="6994428" indent="0">
              <a:buNone/>
              <a:defRPr sz="6100" b="1"/>
            </a:lvl5pPr>
            <a:lvl6pPr marL="8743036" indent="0">
              <a:buNone/>
              <a:defRPr sz="6100" b="1"/>
            </a:lvl6pPr>
            <a:lvl7pPr marL="10491643" indent="0">
              <a:buNone/>
              <a:defRPr sz="6100" b="1"/>
            </a:lvl7pPr>
            <a:lvl8pPr marL="12240250" indent="0">
              <a:buNone/>
              <a:defRPr sz="6100" b="1"/>
            </a:lvl8pPr>
            <a:lvl9pPr marL="13988857" indent="0">
              <a:buNone/>
              <a:defRPr sz="6100" b="1"/>
            </a:lvl9pPr>
          </a:lstStyle>
          <a:p>
            <a:pPr marL="0" lvl="0" indent="0" algn="ctr" defTabSz="3497214" rtl="0" eaLnBrk="1" latinLnBrk="0" hangingPunct="1">
              <a:spcBef>
                <a:spcPct val="20000"/>
              </a:spcBef>
              <a:spcAft>
                <a:spcPts val="1147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044" y="7343947"/>
            <a:ext cx="9223772" cy="14399895"/>
          </a:xfrm>
        </p:spPr>
        <p:txBody>
          <a:bodyPr>
            <a:normAutofit/>
          </a:bodyPr>
          <a:lstStyle>
            <a:lvl1pPr>
              <a:defRPr sz="6900"/>
            </a:lvl1pPr>
            <a:lvl2pPr>
              <a:defRPr sz="6900"/>
            </a:lvl2pPr>
            <a:lvl3pPr>
              <a:defRPr sz="61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2611" y="11599918"/>
            <a:ext cx="10021328" cy="6606214"/>
          </a:xfrm>
          <a:effectLst/>
        </p:spPr>
        <p:txBody>
          <a:bodyPr anchor="b">
            <a:noAutofit/>
          </a:bodyPr>
          <a:lstStyle>
            <a:lvl1pPr marL="874304" indent="-874304" algn="l">
              <a:defRPr sz="107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0080" y="3839972"/>
            <a:ext cx="11071393" cy="25693934"/>
          </a:xfrm>
        </p:spPr>
        <p:txBody>
          <a:bodyPr anchor="ctr"/>
          <a:lstStyle>
            <a:lvl1pPr>
              <a:defRPr sz="84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54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4891" y="18361032"/>
            <a:ext cx="9339406" cy="11230984"/>
          </a:xfrm>
        </p:spPr>
        <p:txBody>
          <a:bodyPr/>
          <a:lstStyle>
            <a:lvl1pPr marL="0" indent="0">
              <a:buNone/>
              <a:defRPr sz="5400"/>
            </a:lvl1pPr>
            <a:lvl2pPr marL="1748607" indent="0">
              <a:buNone/>
              <a:defRPr sz="4600"/>
            </a:lvl2pPr>
            <a:lvl3pPr marL="3497214" indent="0">
              <a:buNone/>
              <a:defRPr sz="3800"/>
            </a:lvl3pPr>
            <a:lvl4pPr marL="5245821" indent="0">
              <a:buNone/>
              <a:defRPr sz="3400"/>
            </a:lvl4pPr>
            <a:lvl5pPr marL="6994428" indent="0">
              <a:buNone/>
              <a:defRPr sz="3400"/>
            </a:lvl5pPr>
            <a:lvl6pPr marL="8743036" indent="0">
              <a:buNone/>
              <a:defRPr sz="3400"/>
            </a:lvl6pPr>
            <a:lvl7pPr marL="10491643" indent="0">
              <a:buNone/>
              <a:defRPr sz="3400"/>
            </a:lvl7pPr>
            <a:lvl8pPr marL="12240250" indent="0">
              <a:buNone/>
              <a:defRPr sz="3400"/>
            </a:lvl8pPr>
            <a:lvl9pPr marL="13988857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298645"/>
            <a:ext cx="25201563" cy="15701093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5201563" cy="2029864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3922791"/>
            <a:ext cx="25201563" cy="119999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8399939"/>
            <a:ext cx="25201563" cy="2679980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33925" y="5999956"/>
            <a:ext cx="11340703" cy="16418810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7600"/>
            </a:lvl1pPr>
            <a:lvl2pPr marL="1748607" indent="0">
              <a:buNone/>
              <a:defRPr sz="10700"/>
            </a:lvl2pPr>
            <a:lvl3pPr marL="3497214" indent="0">
              <a:buNone/>
              <a:defRPr sz="9200"/>
            </a:lvl3pPr>
            <a:lvl4pPr marL="5245821" indent="0">
              <a:buNone/>
              <a:defRPr sz="7600"/>
            </a:lvl4pPr>
            <a:lvl5pPr marL="6994428" indent="0">
              <a:buNone/>
              <a:defRPr sz="7600"/>
            </a:lvl5pPr>
            <a:lvl6pPr marL="8743036" indent="0">
              <a:buNone/>
              <a:defRPr sz="7600"/>
            </a:lvl6pPr>
            <a:lvl7pPr marL="10491643" indent="0">
              <a:buNone/>
              <a:defRPr sz="7600"/>
            </a:lvl7pPr>
            <a:lvl8pPr marL="12240250" indent="0">
              <a:buNone/>
              <a:defRPr sz="7600"/>
            </a:lvl8pPr>
            <a:lvl9pPr marL="13988857" indent="0">
              <a:buNone/>
              <a:defRPr sz="7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19523" y="5304350"/>
            <a:ext cx="10181261" cy="11354353"/>
          </a:xfrm>
        </p:spPr>
        <p:txBody>
          <a:bodyPr anchor="b"/>
          <a:lstStyle>
            <a:lvl1pPr marL="699443" indent="-699443">
              <a:buFont typeface="Georgia" pitchFamily="18" charset="0"/>
              <a:buChar char="*"/>
              <a:defRPr sz="6100"/>
            </a:lvl1pPr>
            <a:lvl2pPr marL="1748607" indent="0">
              <a:buNone/>
              <a:defRPr sz="4600"/>
            </a:lvl2pPr>
            <a:lvl3pPr marL="3497214" indent="0">
              <a:buNone/>
              <a:defRPr sz="3800"/>
            </a:lvl3pPr>
            <a:lvl4pPr marL="5245821" indent="0">
              <a:buNone/>
              <a:defRPr sz="3400"/>
            </a:lvl4pPr>
            <a:lvl5pPr marL="6994428" indent="0">
              <a:buNone/>
              <a:defRPr sz="3400"/>
            </a:lvl5pPr>
            <a:lvl6pPr marL="8743036" indent="0">
              <a:buNone/>
              <a:defRPr sz="3400"/>
            </a:lvl6pPr>
            <a:lvl7pPr marL="10491643" indent="0">
              <a:buNone/>
              <a:defRPr sz="3400"/>
            </a:lvl7pPr>
            <a:lvl8pPr marL="12240250" indent="0">
              <a:buNone/>
              <a:defRPr sz="3400"/>
            </a:lvl8pPr>
            <a:lvl9pPr marL="13988857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4406" y="23435110"/>
            <a:ext cx="17593519" cy="5999956"/>
          </a:xfrm>
        </p:spPr>
        <p:txBody>
          <a:bodyPr anchor="b">
            <a:noAutofit/>
          </a:bodyPr>
          <a:lstStyle>
            <a:lvl1pPr algn="l">
              <a:defRPr sz="176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6799805"/>
            <a:ext cx="25201563" cy="919993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201563" cy="2679980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780979"/>
            <a:ext cx="25201563" cy="1199991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8399939"/>
            <a:ext cx="25201563" cy="2679980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2443" y="22950846"/>
            <a:ext cx="17948978" cy="5999956"/>
          </a:xfrm>
          <a:prstGeom prst="rect">
            <a:avLst/>
          </a:prstGeom>
          <a:effectLst/>
        </p:spPr>
        <p:txBody>
          <a:bodyPr vert="horz" lIns="349721" tIns="174861" rIns="349721" bIns="174861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50195" y="3843857"/>
            <a:ext cx="17641094" cy="18239867"/>
          </a:xfrm>
          <a:prstGeom prst="rect">
            <a:avLst/>
          </a:prstGeom>
        </p:spPr>
        <p:txBody>
          <a:bodyPr vert="horz" lIns="349721" tIns="174861" rIns="349721" bIns="17486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011055" y="32399767"/>
            <a:ext cx="6930430" cy="1916653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r">
              <a:defRPr sz="4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29-10-2018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0077" y="32399767"/>
            <a:ext cx="9240576" cy="1916653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l">
              <a:defRPr sz="4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00651" y="32399767"/>
            <a:ext cx="5040313" cy="1916653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ctr">
              <a:defRPr sz="4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‹n.›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1224025" indent="-1224025" algn="r" defTabSz="3497214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17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874304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8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098329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7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147493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196657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315766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364930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519011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743036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897116" indent="-699443" algn="l" defTabSz="3497214" rtl="0" eaLnBrk="1" latinLnBrk="0" hangingPunct="1">
        <a:spcBef>
          <a:spcPct val="20000"/>
        </a:spcBef>
        <a:spcAft>
          <a:spcPts val="1147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607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214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5821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4428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036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643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250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857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aborazione alternativa 17"/>
          <p:cNvSpPr/>
          <p:nvPr/>
        </p:nvSpPr>
        <p:spPr>
          <a:xfrm>
            <a:off x="4503064" y="8148885"/>
            <a:ext cx="19907029" cy="8208912"/>
          </a:xfrm>
          <a:prstGeom prst="flowChartAlternateProcess">
            <a:avLst/>
          </a:prstGeom>
          <a:noFill/>
          <a:ln w="63500">
            <a:solidFill>
              <a:srgbClr val="C00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6497824" y="31033317"/>
            <a:ext cx="17912269" cy="3321422"/>
          </a:xfrm>
          <a:prstGeom prst="rect">
            <a:avLst/>
          </a:prstGeom>
          <a:noFill/>
          <a:ln w="63500">
            <a:noFill/>
            <a:prstDash val="sysDash"/>
          </a:ln>
        </p:spPr>
        <p:txBody>
          <a:bodyPr wrap="square" lIns="360000" rIns="756000" rtlCol="0">
            <a:spAutoFit/>
          </a:bodyPr>
          <a:lstStyle/>
          <a:p>
            <a:pPr algn="just">
              <a:spcBef>
                <a:spcPts val="700"/>
              </a:spcBef>
              <a:spcAft>
                <a:spcPts val="700"/>
              </a:spcAft>
            </a:pPr>
            <a:endParaRPr lang="it-IT" sz="600" dirty="0" smtClean="0">
              <a:latin typeface="Calibri"/>
              <a:cs typeface="Calibri"/>
            </a:endParaRPr>
          </a:p>
          <a:p>
            <a:pPr algn="just" defTabSz="3497580" fontAlgn="auto">
              <a:spcAft>
                <a:spcPts val="0"/>
              </a:spcAft>
              <a:defRPr/>
            </a:pPr>
            <a:r>
              <a:rPr lang="it-IT" sz="3200" b="1" dirty="0">
                <a:cs typeface="Calibri"/>
              </a:rPr>
              <a:t>Il protocollo di sorveglianza avviato ci permette di avere dati di efficacia sulla metodica di </a:t>
            </a:r>
            <a:r>
              <a:rPr lang="it-IT" sz="3200" b="1" i="1" dirty="0" err="1">
                <a:cs typeface="Calibri"/>
              </a:rPr>
              <a:t>reprocessing</a:t>
            </a:r>
            <a:r>
              <a:rPr lang="it-IT" sz="3200" b="1" dirty="0">
                <a:cs typeface="Calibri"/>
              </a:rPr>
              <a:t> utilizzata. Ad oggi non abbiamo sufficienti casi per terminare la fase di sperimentazione ma nella maggior parte </a:t>
            </a:r>
            <a:r>
              <a:rPr lang="it-IT" sz="3200" b="1" dirty="0" smtClean="0">
                <a:cs typeface="Calibri"/>
              </a:rPr>
              <a:t>di essi il </a:t>
            </a:r>
            <a:r>
              <a:rPr lang="it-IT" sz="3200" b="1" dirty="0">
                <a:cs typeface="Calibri"/>
              </a:rPr>
              <a:t>doppio </a:t>
            </a:r>
            <a:r>
              <a:rPr lang="it-IT" sz="3200" b="1" i="1" dirty="0" err="1">
                <a:cs typeface="Calibri"/>
              </a:rPr>
              <a:t>reprocessing</a:t>
            </a:r>
            <a:r>
              <a:rPr lang="it-IT" sz="3200" b="1" i="1" dirty="0">
                <a:cs typeface="Calibri"/>
              </a:rPr>
              <a:t> </a:t>
            </a:r>
            <a:r>
              <a:rPr lang="it-IT" sz="3200" b="1" dirty="0">
                <a:cs typeface="Calibri"/>
              </a:rPr>
              <a:t>si è dimostrato efficace nell’abbattimento della carica di germi </a:t>
            </a:r>
            <a:r>
              <a:rPr lang="it-IT" sz="3200" b="1" dirty="0" err="1">
                <a:cs typeface="Calibri"/>
              </a:rPr>
              <a:t>multiresistenti</a:t>
            </a:r>
            <a:r>
              <a:rPr lang="it-IT" sz="3200" b="1" dirty="0">
                <a:cs typeface="Calibri"/>
              </a:rPr>
              <a:t>. Tale protocollo è stato, inoltre, accompagnato da una ulteriore fase di formazione sul personale addetto alla decontaminazione manuale, cruciale per il buon esito del processo. </a:t>
            </a:r>
            <a:endParaRPr lang="it-IT" sz="3200" b="1" dirty="0" smtClean="0">
              <a:cs typeface="Calibri"/>
            </a:endParaRPr>
          </a:p>
          <a:p>
            <a:pPr algn="just" defTabSz="3497580" fontAlgn="auto">
              <a:spcAft>
                <a:spcPts val="0"/>
              </a:spcAft>
              <a:defRPr/>
            </a:pPr>
            <a:endParaRPr lang="it-IT" sz="600" dirty="0" smtClean="0"/>
          </a:p>
        </p:txBody>
      </p:sp>
      <p:sp>
        <p:nvSpPr>
          <p:cNvPr id="3" name="Elaborazione alternativa 2"/>
          <p:cNvSpPr/>
          <p:nvPr/>
        </p:nvSpPr>
        <p:spPr>
          <a:xfrm>
            <a:off x="518357" y="16847741"/>
            <a:ext cx="20810312" cy="13205447"/>
          </a:xfrm>
          <a:prstGeom prst="flowChartAlternateProcess">
            <a:avLst/>
          </a:prstGeom>
          <a:noFill/>
          <a:ln w="63500">
            <a:solidFill>
              <a:srgbClr val="C00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734382" y="17211865"/>
            <a:ext cx="19226135" cy="13077939"/>
          </a:xfrm>
          <a:prstGeom prst="rect">
            <a:avLst/>
          </a:prstGeom>
          <a:noFill/>
          <a:ln w="63500" cap="rnd">
            <a:noFill/>
            <a:prstDash val="dash"/>
          </a:ln>
        </p:spPr>
        <p:txBody>
          <a:bodyPr wrap="square" lIns="648000" rIns="1080000" rtlCol="0">
            <a:spAutoFit/>
          </a:bodyPr>
          <a:lstStyle/>
          <a:p>
            <a:pPr algn="just">
              <a:spcBef>
                <a:spcPts val="700"/>
              </a:spcBef>
              <a:spcAft>
                <a:spcPts val="700"/>
              </a:spcAft>
            </a:pPr>
            <a:endParaRPr lang="it-IT" sz="600" b="1" dirty="0" smtClean="0">
              <a:latin typeface="Calibri"/>
              <a:cs typeface="Calibri"/>
            </a:endParaRPr>
          </a:p>
          <a:p>
            <a:pPr algn="just"/>
            <a:r>
              <a:rPr lang="it-IT" sz="3200" b="1" dirty="0">
                <a:cs typeface="Calibri"/>
              </a:rPr>
              <a:t>Il protocollo di sorveglianza è stato elaborato collegialmente dalle UU.OO. Endoscopia digestiva e </a:t>
            </a:r>
            <a:r>
              <a:rPr lang="it-IT" sz="3200" b="1" dirty="0" smtClean="0">
                <a:cs typeface="Calibri"/>
              </a:rPr>
              <a:t>Microbiologia </a:t>
            </a:r>
            <a:r>
              <a:rPr lang="it-IT" sz="3200" b="1" dirty="0">
                <a:cs typeface="Calibri"/>
              </a:rPr>
              <a:t>e validato dal CIO e dalla Direzione Medica. Il protocollo prevede che ogni paziente che deve sottoporsi a ERCP esegua un tampone rettale (T.R.) per ricerca di germi </a:t>
            </a:r>
            <a:r>
              <a:rPr lang="it-IT" sz="3200" b="1" dirty="0" err="1">
                <a:cs typeface="Calibri"/>
              </a:rPr>
              <a:t>multiresistenti</a:t>
            </a:r>
            <a:r>
              <a:rPr lang="it-IT" sz="3200" b="1" dirty="0">
                <a:cs typeface="Calibri"/>
              </a:rPr>
              <a:t> prima della procedura. Per i pazienti </a:t>
            </a:r>
            <a:r>
              <a:rPr lang="it-IT" sz="3200" b="1" dirty="0" smtClean="0">
                <a:cs typeface="Calibri"/>
              </a:rPr>
              <a:t>ricoverati </a:t>
            </a:r>
            <a:r>
              <a:rPr lang="it-IT" sz="3200" b="1" dirty="0">
                <a:cs typeface="Calibri"/>
              </a:rPr>
              <a:t>è stata data indicazione alle UU.OO. di degenza di richiedere il T.R. 48 ore prima della procedura così da poter eseguire il test microbiologico </a:t>
            </a:r>
            <a:r>
              <a:rPr lang="it-IT" sz="3200" b="1" dirty="0" smtClean="0">
                <a:cs typeface="Calibri"/>
              </a:rPr>
              <a:t>colturale </a:t>
            </a:r>
            <a:r>
              <a:rPr lang="it-IT" sz="3200" b="1" dirty="0">
                <a:cs typeface="Calibri"/>
              </a:rPr>
              <a:t>e limitare i costi. Nel caso in cui il paziente non abbia eseguito prima il tampone, esso viene effettuato presso l’Endoscopia digestiva e inviato alla Microbiologia per indagine molecolare, rendendo disponibile il referto in poche ore. Si è deciso che tutti i </a:t>
            </a:r>
            <a:r>
              <a:rPr lang="it-IT" sz="3200" b="1" dirty="0" err="1">
                <a:cs typeface="Calibri"/>
              </a:rPr>
              <a:t>duodenoscopi</a:t>
            </a:r>
            <a:r>
              <a:rPr lang="it-IT" sz="3200" b="1" dirty="0">
                <a:cs typeface="Calibri"/>
              </a:rPr>
              <a:t> utilizzati per ERCP siano sottoposti a doppio </a:t>
            </a:r>
            <a:r>
              <a:rPr lang="it-IT" sz="3200" b="1" i="1" dirty="0" err="1">
                <a:cs typeface="Calibri"/>
              </a:rPr>
              <a:t>reprocessing</a:t>
            </a:r>
            <a:r>
              <a:rPr lang="it-IT" sz="3200" b="1" i="1" dirty="0">
                <a:cs typeface="Calibri"/>
              </a:rPr>
              <a:t> </a:t>
            </a:r>
            <a:r>
              <a:rPr lang="it-IT" sz="3200" b="1" dirty="0">
                <a:cs typeface="Calibri"/>
              </a:rPr>
              <a:t>(ripetizione consecutiva del ciclo </a:t>
            </a:r>
            <a:r>
              <a:rPr lang="it-IT" sz="3200" b="1" i="1" dirty="0" err="1">
                <a:cs typeface="Calibri"/>
              </a:rPr>
              <a:t>cleaning</a:t>
            </a:r>
            <a:r>
              <a:rPr lang="it-IT" sz="3200" b="1" dirty="0">
                <a:cs typeface="Calibri"/>
              </a:rPr>
              <a:t> manuale – alta disinfezione in </a:t>
            </a:r>
            <a:r>
              <a:rPr lang="it-IT" sz="3200" b="1" dirty="0" err="1">
                <a:cs typeface="Calibri"/>
              </a:rPr>
              <a:t>lavaendoscopi</a:t>
            </a:r>
            <a:r>
              <a:rPr lang="it-IT" sz="3200" b="1" dirty="0">
                <a:cs typeface="Calibri"/>
              </a:rPr>
              <a:t>). Se il </a:t>
            </a:r>
            <a:r>
              <a:rPr lang="it-IT" sz="3200" b="1" dirty="0" err="1">
                <a:cs typeface="Calibri"/>
              </a:rPr>
              <a:t>duodenoscopio</a:t>
            </a:r>
            <a:r>
              <a:rPr lang="it-IT" sz="3200" b="1" dirty="0">
                <a:cs typeface="Calibri"/>
              </a:rPr>
              <a:t> è stato utilizzato su un paziente il cui esito del T.R. è negativo, dopo il doppio </a:t>
            </a:r>
            <a:r>
              <a:rPr lang="it-IT" sz="3200" b="1" i="1" dirty="0" err="1">
                <a:cs typeface="Calibri"/>
              </a:rPr>
              <a:t>reprocessing</a:t>
            </a:r>
            <a:r>
              <a:rPr lang="it-IT" sz="3200" b="1" dirty="0">
                <a:cs typeface="Calibri"/>
              </a:rPr>
              <a:t>, può essere riutilizzato. Se il T.R. per la ricerca di germe </a:t>
            </a:r>
            <a:r>
              <a:rPr lang="it-IT" sz="3200" b="1" dirty="0" err="1">
                <a:cs typeface="Calibri"/>
              </a:rPr>
              <a:t>multiresistente</a:t>
            </a:r>
            <a:r>
              <a:rPr lang="it-IT" sz="3200" b="1" dirty="0">
                <a:cs typeface="Calibri"/>
              </a:rPr>
              <a:t> è positivo, dopo il doppio </a:t>
            </a:r>
            <a:r>
              <a:rPr lang="it-IT" sz="3200" b="1" i="1" dirty="0" err="1">
                <a:cs typeface="Calibri"/>
              </a:rPr>
              <a:t>reprocessing</a:t>
            </a:r>
            <a:r>
              <a:rPr lang="it-IT" sz="3200" b="1" dirty="0">
                <a:cs typeface="Calibri"/>
              </a:rPr>
              <a:t>, vengono eseguiti dei campionamenti per esame </a:t>
            </a:r>
            <a:r>
              <a:rPr lang="it-IT" sz="3200" b="1" dirty="0" smtClean="0">
                <a:cs typeface="Calibri"/>
              </a:rPr>
              <a:t>colturale </a:t>
            </a:r>
            <a:r>
              <a:rPr lang="it-IT" sz="3200" b="1" dirty="0">
                <a:cs typeface="Calibri"/>
              </a:rPr>
              <a:t>su tutto il </a:t>
            </a:r>
            <a:r>
              <a:rPr lang="it-IT" sz="3200" b="1" dirty="0" err="1">
                <a:cs typeface="Calibri"/>
              </a:rPr>
              <a:t>duodenoscopio</a:t>
            </a:r>
            <a:r>
              <a:rPr lang="it-IT" sz="3200" b="1" dirty="0">
                <a:cs typeface="Calibri"/>
              </a:rPr>
              <a:t> (estremità distale, canale elevatore, liquido di lavaggio da canale operativo a punta </a:t>
            </a:r>
            <a:r>
              <a:rPr lang="it-IT" sz="3200" b="1" dirty="0" err="1">
                <a:cs typeface="Calibri"/>
              </a:rPr>
              <a:t>duodenoscopio</a:t>
            </a:r>
            <a:r>
              <a:rPr lang="it-IT" sz="3200" b="1" dirty="0">
                <a:cs typeface="Calibri"/>
              </a:rPr>
              <a:t>, scovolino da canale operativo a punta </a:t>
            </a:r>
            <a:r>
              <a:rPr lang="it-IT" sz="3200" b="1" dirty="0" err="1">
                <a:cs typeface="Calibri"/>
              </a:rPr>
              <a:t>duodenoscopio</a:t>
            </a:r>
            <a:r>
              <a:rPr lang="it-IT" sz="3200" b="1" dirty="0">
                <a:cs typeface="Calibri"/>
              </a:rPr>
              <a:t>, liquido di lavaggio post </a:t>
            </a:r>
            <a:r>
              <a:rPr lang="it-IT" sz="3200" b="1" i="1" dirty="0" err="1">
                <a:cs typeface="Calibri"/>
              </a:rPr>
              <a:t>brushing</a:t>
            </a:r>
            <a:r>
              <a:rPr lang="it-IT" sz="3200" b="1" dirty="0">
                <a:cs typeface="Calibri"/>
              </a:rPr>
              <a:t>, </a:t>
            </a:r>
            <a:r>
              <a:rPr lang="it-IT" sz="3200" b="1" i="1" dirty="0" err="1" smtClean="0">
                <a:cs typeface="Calibri"/>
              </a:rPr>
              <a:t>brushing</a:t>
            </a:r>
            <a:r>
              <a:rPr lang="it-IT" sz="3200" b="1" i="1" dirty="0" smtClean="0">
                <a:cs typeface="Calibri"/>
              </a:rPr>
              <a:t> </a:t>
            </a:r>
            <a:r>
              <a:rPr lang="it-IT" sz="3200" b="1" dirty="0" smtClean="0">
                <a:cs typeface="Calibri"/>
              </a:rPr>
              <a:t>canale elevatore), </a:t>
            </a:r>
            <a:r>
              <a:rPr lang="it-IT" sz="3200" b="1" dirty="0">
                <a:cs typeface="Calibri"/>
              </a:rPr>
              <a:t>al fine di avere garanzia che lo strumento non sia più contaminato. In caso di esito positivo di tali campionamenti, il </a:t>
            </a:r>
            <a:r>
              <a:rPr lang="it-IT" sz="3200" b="1" dirty="0" err="1">
                <a:cs typeface="Calibri"/>
              </a:rPr>
              <a:t>duodenoscopio</a:t>
            </a:r>
            <a:r>
              <a:rPr lang="it-IT" sz="3200" b="1" dirty="0">
                <a:cs typeface="Calibri"/>
              </a:rPr>
              <a:t> viene inviato a sterilizzazione con ETO. Parallelamente all’avvio di tale protocollo si sta perfezionando un piano di sorveglianza microbiologica su tutti gli strumenti utilizzati presso l’Endoscopia digestiva da effettuarsi ogni 6 mesi. E’ stato, inoltre, formato nuovamente il personale sulle modalità corrette di esecuzione della fase di decontaminazione manuale. Ad oggi 6 pazienti avevano T.R. positivo per germi </a:t>
            </a:r>
            <a:r>
              <a:rPr lang="it-IT" sz="3200" b="1" dirty="0" err="1">
                <a:cs typeface="Calibri"/>
              </a:rPr>
              <a:t>multiresistenti</a:t>
            </a:r>
            <a:r>
              <a:rPr lang="it-IT" sz="3200" b="1" dirty="0">
                <a:cs typeface="Calibri"/>
              </a:rPr>
              <a:t> e in 5 il doppio </a:t>
            </a:r>
            <a:r>
              <a:rPr lang="it-IT" sz="3200" b="1" i="1" dirty="0" err="1">
                <a:cs typeface="Calibri"/>
              </a:rPr>
              <a:t>reprocessing</a:t>
            </a:r>
            <a:r>
              <a:rPr lang="it-IT" sz="3200" b="1" dirty="0">
                <a:cs typeface="Calibri"/>
              </a:rPr>
              <a:t> si è dimostrato efficace; un </a:t>
            </a:r>
            <a:r>
              <a:rPr lang="it-IT" sz="3200" b="1" dirty="0" err="1">
                <a:cs typeface="Calibri"/>
              </a:rPr>
              <a:t>duodenoscopio</a:t>
            </a:r>
            <a:r>
              <a:rPr lang="it-IT" sz="3200" b="1" dirty="0">
                <a:cs typeface="Calibri"/>
              </a:rPr>
              <a:t> è stato inviato a sterilizzazione per positività a bassa carica di </a:t>
            </a:r>
            <a:r>
              <a:rPr lang="it-IT" sz="3200" b="1" dirty="0" err="1">
                <a:cs typeface="Calibri"/>
              </a:rPr>
              <a:t>Klebsiella</a:t>
            </a:r>
            <a:r>
              <a:rPr lang="it-IT" sz="3200" b="1" dirty="0">
                <a:cs typeface="Calibri"/>
              </a:rPr>
              <a:t> resistente ai </a:t>
            </a:r>
            <a:r>
              <a:rPr lang="it-IT" sz="3200" b="1" dirty="0" err="1">
                <a:cs typeface="Calibri"/>
              </a:rPr>
              <a:t>carbapenemi</a:t>
            </a:r>
            <a:r>
              <a:rPr lang="it-IT" sz="3200" b="1" dirty="0" smtClean="0">
                <a:cs typeface="Calibri"/>
              </a:rPr>
              <a:t>.</a:t>
            </a:r>
            <a:endParaRPr lang="it-IT" sz="3200" b="1" dirty="0">
              <a:cs typeface="Calibri"/>
            </a:endParaRPr>
          </a:p>
        </p:txBody>
      </p:sp>
      <p:sp>
        <p:nvSpPr>
          <p:cNvPr id="2" name="Ovale 1"/>
          <p:cNvSpPr/>
          <p:nvPr/>
        </p:nvSpPr>
        <p:spPr>
          <a:xfrm>
            <a:off x="19003128" y="17577306"/>
            <a:ext cx="5839013" cy="554461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076856" y="2878189"/>
            <a:ext cx="23321497" cy="2308324"/>
          </a:xfrm>
          <a:prstGeom prst="rect">
            <a:avLst/>
          </a:prstGeom>
          <a:noFill/>
          <a:ln w="107950">
            <a:noFill/>
            <a:prstDash val="sys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7200" b="1" dirty="0">
                <a:solidFill>
                  <a:srgbClr val="C00000"/>
                </a:solidFill>
                <a:latin typeface="Berlin Sans FB Demi" panose="020E0802020502020306" pitchFamily="34" charset="0"/>
                <a:cs typeface="Calibri"/>
              </a:rPr>
              <a:t>PROTOCOLLO DI SORVEGLIANZA DEI PAZIENTI SOTTOPOSTI A ERCP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9350419" y="19612982"/>
            <a:ext cx="5144430" cy="120032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7200" b="1" dirty="0">
                <a:solidFill>
                  <a:schemeClr val="bg1"/>
                </a:solidFill>
                <a:latin typeface="Calibri"/>
                <a:cs typeface="Calibri"/>
              </a:rPr>
              <a:t>CONTENUTI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3437" y="474204"/>
            <a:ext cx="5112568" cy="168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66632" y="364482"/>
            <a:ext cx="4176712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7128173" y="34980691"/>
            <a:ext cx="17569952" cy="584775"/>
          </a:xfrm>
          <a:prstGeom prst="rect">
            <a:avLst/>
          </a:prstGeom>
          <a:noFill/>
          <a:ln w="63500">
            <a:noFill/>
            <a:prstDash val="sysDash"/>
          </a:ln>
        </p:spPr>
        <p:txBody>
          <a:bodyPr wrap="square" lIns="360000" rIns="360000" rtlCol="0">
            <a:spAutoFit/>
          </a:bodyPr>
          <a:lstStyle/>
          <a:p>
            <a:pPr algn="r">
              <a:spcBef>
                <a:spcPts val="700"/>
              </a:spcBef>
              <a:spcAft>
                <a:spcPts val="700"/>
              </a:spcAft>
            </a:pPr>
            <a:r>
              <a:rPr lang="it-IT" sz="3200" b="1" i="1" dirty="0" smtClean="0">
                <a:cs typeface="Calibri"/>
              </a:rPr>
              <a:t>Parole chiave: </a:t>
            </a:r>
            <a:r>
              <a:rPr lang="it-IT" sz="3200" b="1" i="1" dirty="0">
                <a:cs typeface="Calibri"/>
              </a:rPr>
              <a:t>infezioni correlate all’assistenza, endoscopia </a:t>
            </a:r>
            <a:r>
              <a:rPr lang="it-IT" sz="3200" b="1" i="1" dirty="0" smtClean="0">
                <a:cs typeface="Calibri"/>
              </a:rPr>
              <a:t>digestiva, </a:t>
            </a:r>
            <a:r>
              <a:rPr lang="it-IT" sz="3200" b="1" i="1" smtClean="0">
                <a:cs typeface="Calibri"/>
              </a:rPr>
              <a:t>rischio clinico</a:t>
            </a:r>
            <a:endParaRPr lang="it-IT" sz="3200" b="1" i="1" dirty="0">
              <a:cs typeface="Calibri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759592" y="5686501"/>
            <a:ext cx="21312808" cy="1720984"/>
          </a:xfrm>
          <a:prstGeom prst="rect">
            <a:avLst/>
          </a:prstGeom>
          <a:noFill/>
          <a:ln w="63500">
            <a:noFill/>
            <a:prstDash val="sysDash"/>
          </a:ln>
        </p:spPr>
        <p:txBody>
          <a:bodyPr wrap="square" lIns="360000" rIns="360000" rtlCol="0">
            <a:spAutoFit/>
          </a:bodyPr>
          <a:lstStyle/>
          <a:p>
            <a:pPr algn="just">
              <a:spcBef>
                <a:spcPts val="700"/>
              </a:spcBef>
              <a:spcAft>
                <a:spcPts val="700"/>
              </a:spcAft>
            </a:pPr>
            <a:r>
              <a:rPr lang="it-IT" sz="3600" b="1" dirty="0">
                <a:cs typeface="Calibri"/>
              </a:rPr>
              <a:t>Formentini S. ¹; Ramon R.²; </a:t>
            </a:r>
            <a:r>
              <a:rPr lang="it-IT" sz="3600" b="1" dirty="0" err="1">
                <a:cs typeface="Calibri"/>
              </a:rPr>
              <a:t>Lisiero</a:t>
            </a:r>
            <a:r>
              <a:rPr lang="it-IT" sz="3600" b="1" dirty="0">
                <a:cs typeface="Calibri"/>
              </a:rPr>
              <a:t> M. ², Marcon E. ².</a:t>
            </a:r>
            <a:endParaRPr lang="it-IT" sz="600" b="1" dirty="0">
              <a:cs typeface="Calibri"/>
            </a:endParaRPr>
          </a:p>
          <a:p>
            <a:r>
              <a:rPr lang="it-IT" sz="3200" baseline="30000" dirty="0"/>
              <a:t>1</a:t>
            </a:r>
            <a:r>
              <a:rPr lang="it-IT" sz="3200" dirty="0"/>
              <a:t> </a:t>
            </a:r>
            <a:r>
              <a:rPr lang="it-IT" sz="3200" dirty="0" smtClean="0">
                <a:cs typeface="Calibri"/>
              </a:rPr>
              <a:t>Direttore </a:t>
            </a:r>
            <a:r>
              <a:rPr lang="it-IT" sz="3200" dirty="0">
                <a:cs typeface="Calibri"/>
              </a:rPr>
              <a:t>Medica Ospedale Ca’ </a:t>
            </a:r>
            <a:r>
              <a:rPr lang="it-IT" sz="3200" dirty="0" err="1">
                <a:cs typeface="Calibri"/>
              </a:rPr>
              <a:t>Foncello</a:t>
            </a:r>
            <a:r>
              <a:rPr lang="it-IT" sz="3200" dirty="0">
                <a:cs typeface="Calibri"/>
              </a:rPr>
              <a:t>, Azienda ULSS n.2 Marca Trevigiana, Regione  </a:t>
            </a:r>
            <a:r>
              <a:rPr lang="it-IT" sz="3200" dirty="0" smtClean="0">
                <a:cs typeface="Calibri"/>
              </a:rPr>
              <a:t>Veneto</a:t>
            </a:r>
            <a:endParaRPr lang="it-IT" sz="3200" dirty="0">
              <a:cs typeface="Calibri"/>
            </a:endParaRPr>
          </a:p>
          <a:p>
            <a:r>
              <a:rPr lang="it-IT" sz="3200" baseline="30000" dirty="0"/>
              <a:t>2</a:t>
            </a:r>
            <a:r>
              <a:rPr lang="it-IT" sz="3200" dirty="0">
                <a:cs typeface="Calibri"/>
              </a:rPr>
              <a:t> </a:t>
            </a:r>
            <a:r>
              <a:rPr lang="it-IT" sz="3200" dirty="0" smtClean="0">
                <a:cs typeface="Calibri"/>
              </a:rPr>
              <a:t>Direzione Medica </a:t>
            </a:r>
            <a:r>
              <a:rPr lang="it-IT" sz="3200" dirty="0">
                <a:cs typeface="Calibri"/>
              </a:rPr>
              <a:t>Ospedale Ca’ </a:t>
            </a:r>
            <a:r>
              <a:rPr lang="it-IT" sz="3200" dirty="0" err="1">
                <a:cs typeface="Calibri"/>
              </a:rPr>
              <a:t>Foncello</a:t>
            </a:r>
            <a:r>
              <a:rPr lang="it-IT" sz="3200" dirty="0">
                <a:cs typeface="Calibri"/>
              </a:rPr>
              <a:t>, Azienda ULSS n.2 Marca Trevigiana, Regione Veneto </a:t>
            </a:r>
          </a:p>
        </p:txBody>
      </p:sp>
      <p:sp>
        <p:nvSpPr>
          <p:cNvPr id="15" name="Ovale 14"/>
          <p:cNvSpPr/>
          <p:nvPr/>
        </p:nvSpPr>
        <p:spPr>
          <a:xfrm>
            <a:off x="905476" y="30132101"/>
            <a:ext cx="5839013" cy="554461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1121500" y="32269113"/>
            <a:ext cx="5491722" cy="120032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7200" b="1" dirty="0" smtClean="0">
                <a:solidFill>
                  <a:schemeClr val="bg1"/>
                </a:solidFill>
                <a:latin typeface="Calibri"/>
                <a:cs typeface="Calibri"/>
              </a:rPr>
              <a:t>CONCLUSIONI</a:t>
            </a:r>
            <a:endParaRPr lang="it-IT" sz="72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120061" y="8552708"/>
            <a:ext cx="18681949" cy="7661072"/>
          </a:xfrm>
          <a:prstGeom prst="rect">
            <a:avLst/>
          </a:prstGeom>
          <a:noFill/>
          <a:ln w="63500">
            <a:noFill/>
            <a:prstDash val="sysDash"/>
          </a:ln>
        </p:spPr>
        <p:txBody>
          <a:bodyPr wrap="square" lIns="360000" rIns="756000" rtlCol="0">
            <a:spAutoFit/>
          </a:bodyPr>
          <a:lstStyle/>
          <a:p>
            <a:pPr algn="just">
              <a:spcBef>
                <a:spcPts val="700"/>
              </a:spcBef>
              <a:spcAft>
                <a:spcPts val="700"/>
              </a:spcAft>
            </a:pPr>
            <a:endParaRPr lang="it-IT" sz="600" dirty="0" smtClean="0">
              <a:latin typeface="Calibri"/>
              <a:cs typeface="Calibri"/>
            </a:endParaRPr>
          </a:p>
          <a:p>
            <a:pPr algn="just"/>
            <a:r>
              <a:rPr lang="it-IT" sz="3200" b="1" dirty="0"/>
              <a:t>In letteratura vi sono numerose conferme del rischio infettivo associato a procedure di ERCP e, in particolare, dal 2012 sono state riportate diverse trasmissioni di germi </a:t>
            </a:r>
            <a:r>
              <a:rPr lang="it-IT" sz="3200" b="1" dirty="0" err="1"/>
              <a:t>multiresistenti</a:t>
            </a:r>
            <a:r>
              <a:rPr lang="it-IT" sz="3200" b="1" dirty="0"/>
              <a:t> tramite l’utilizzo di </a:t>
            </a:r>
            <a:r>
              <a:rPr lang="it-IT" sz="3200" b="1" dirty="0" err="1"/>
              <a:t>duodenoscopi</a:t>
            </a:r>
            <a:r>
              <a:rPr lang="it-IT" sz="3200" b="1" dirty="0"/>
              <a:t> contaminati. Il punto del </a:t>
            </a:r>
            <a:r>
              <a:rPr lang="it-IT" sz="3200" b="1" dirty="0" err="1"/>
              <a:t>duodenoscopio</a:t>
            </a:r>
            <a:r>
              <a:rPr lang="it-IT" sz="3200" b="1" dirty="0"/>
              <a:t> più frequentemente contaminato dopo </a:t>
            </a:r>
            <a:r>
              <a:rPr lang="it-IT" sz="3200" b="1" i="1" dirty="0" err="1"/>
              <a:t>reprocessing</a:t>
            </a:r>
            <a:r>
              <a:rPr lang="it-IT" sz="3200" b="1" dirty="0"/>
              <a:t> dello strumento è la punta del canale elevatore. Il </a:t>
            </a:r>
            <a:r>
              <a:rPr lang="it-IT" sz="3200" b="1" i="1" dirty="0" err="1"/>
              <a:t>reprocessing</a:t>
            </a:r>
            <a:r>
              <a:rPr lang="it-IT" sz="3200" b="1" dirty="0"/>
              <a:t> prevede una prima fase di decontaminazione manuale, operatore-dipendente, e una fase di alta disinfezione in macchina </a:t>
            </a:r>
            <a:r>
              <a:rPr lang="it-IT" sz="3200" b="1" dirty="0" err="1"/>
              <a:t>lavaendoscopi</a:t>
            </a:r>
            <a:r>
              <a:rPr lang="it-IT" sz="3200" b="1" dirty="0"/>
              <a:t> o di sterilizzazione tramite ETO. La decontaminazione manuale va eseguita con particolare cura e preclude alla buona riuscita dell’intero processo. Sono stati condotti diversi studi per identificare quale sia la metodica migliore da utilizzare nella fase automatizzata: singolo ciclo di lavaggio in </a:t>
            </a:r>
            <a:r>
              <a:rPr lang="it-IT" sz="3200" b="1" dirty="0" err="1"/>
              <a:t>lavaendoscopi</a:t>
            </a:r>
            <a:r>
              <a:rPr lang="it-IT" sz="3200" b="1" dirty="0"/>
              <a:t>, doppio </a:t>
            </a:r>
            <a:r>
              <a:rPr lang="it-IT" sz="3200" b="1" i="1" dirty="0" err="1"/>
              <a:t>reprocessing</a:t>
            </a:r>
            <a:r>
              <a:rPr lang="it-IT" sz="3200" b="1" dirty="0"/>
              <a:t> o sterilizzazione con ETO. Ad oggi non vi è una risposta univoca pertanto diviene fondamentale predisporre un’accurata sorveglianza su tutti gli strumenti utilizzati, come evidenziato dal protocollo di FDA di Febbraio 2018. Presso l’Ospedale Ca’ </a:t>
            </a:r>
            <a:r>
              <a:rPr lang="it-IT" sz="3200" b="1" dirty="0" err="1"/>
              <a:t>Foncello</a:t>
            </a:r>
            <a:r>
              <a:rPr lang="it-IT" sz="3200" b="1" dirty="0"/>
              <a:t> di Treviso, da Luglio 2018, è stato avviato un protocollo sperimentale di sorveglianza su tutti i pazienti sottoposti a ERCP e sui relativi strumenti, al fine di validare l’efficacia della metodica di </a:t>
            </a:r>
            <a:r>
              <a:rPr lang="it-IT" sz="3200" b="1" i="1" dirty="0" err="1"/>
              <a:t>reprocessing</a:t>
            </a:r>
            <a:r>
              <a:rPr lang="it-IT" sz="3200" b="1" dirty="0"/>
              <a:t>. </a:t>
            </a:r>
            <a:endParaRPr lang="it-IT" sz="3200" b="1" dirty="0" smtClean="0"/>
          </a:p>
        </p:txBody>
      </p:sp>
      <p:sp>
        <p:nvSpPr>
          <p:cNvPr id="19" name="Ovale 18"/>
          <p:cNvSpPr/>
          <p:nvPr/>
        </p:nvSpPr>
        <p:spPr>
          <a:xfrm>
            <a:off x="353056" y="7990756"/>
            <a:ext cx="5839013" cy="554461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401420" y="10127768"/>
            <a:ext cx="5790649" cy="110799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 smtClean="0">
                <a:solidFill>
                  <a:schemeClr val="bg1"/>
                </a:solidFill>
                <a:latin typeface="Calibri"/>
                <a:cs typeface="Calibri"/>
              </a:rPr>
              <a:t>INTRODUZIONE</a:t>
            </a:r>
            <a:endParaRPr lang="it-IT" sz="66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2" name="Elaborazione alternativa 21"/>
          <p:cNvSpPr/>
          <p:nvPr/>
        </p:nvSpPr>
        <p:spPr>
          <a:xfrm>
            <a:off x="6192069" y="30961309"/>
            <a:ext cx="18136679" cy="3528392"/>
          </a:xfrm>
          <a:prstGeom prst="flowChartAlternateProcess">
            <a:avLst/>
          </a:prstGeom>
          <a:noFill/>
          <a:ln w="63500">
            <a:solidFill>
              <a:srgbClr val="C00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9430362"/>
      </p:ext>
    </p:extLst>
  </p:cSld>
  <p:clrMapOvr>
    <a:masterClrMapping/>
  </p:clrMapOvr>
</p:sld>
</file>

<file path=ppt/theme/theme1.xml><?xml version="1.0" encoding="utf-8"?>
<a:theme xmlns:a="http://schemas.openxmlformats.org/drawingml/2006/main" name="Elic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620</TotalTime>
  <Words>724</Words>
  <Application>Microsoft Office PowerPoint</Application>
  <PresentationFormat>Personalizzato</PresentationFormat>
  <Paragraphs>15</Paragraphs>
  <Slides>1</Slides>
  <Notes>1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Elica</vt:lpstr>
      <vt:lpstr>Diapositiva 1</vt:lpstr>
    </vt:vector>
  </TitlesOfParts>
  <Company>università di Padova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Elena Marcon</dc:creator>
  <cp:lastModifiedBy>Medico della Mutua</cp:lastModifiedBy>
  <cp:revision>67</cp:revision>
  <cp:lastPrinted>2018-10-22T12:15:20Z</cp:lastPrinted>
  <dcterms:created xsi:type="dcterms:W3CDTF">2018-10-29T18:06:07Z</dcterms:created>
  <dcterms:modified xsi:type="dcterms:W3CDTF">2018-10-29T18:06:23Z</dcterms:modified>
</cp:coreProperties>
</file>